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276" r:id="rId3"/>
    <p:sldId id="277" r:id="rId4"/>
    <p:sldId id="275" r:id="rId5"/>
    <p:sldId id="298" r:id="rId6"/>
    <p:sldId id="300" r:id="rId7"/>
    <p:sldId id="301" r:id="rId8"/>
    <p:sldId id="302" r:id="rId9"/>
    <p:sldId id="304" r:id="rId10"/>
    <p:sldId id="274" r:id="rId11"/>
    <p:sldId id="305" r:id="rId12"/>
    <p:sldId id="306" r:id="rId13"/>
    <p:sldId id="307" r:id="rId14"/>
    <p:sldId id="308" r:id="rId15"/>
    <p:sldId id="311" r:id="rId16"/>
    <p:sldId id="314" r:id="rId17"/>
    <p:sldId id="315" r:id="rId18"/>
    <p:sldId id="316" r:id="rId19"/>
    <p:sldId id="317" r:id="rId20"/>
    <p:sldId id="323" r:id="rId21"/>
    <p:sldId id="31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5">
          <p15:clr>
            <a:srgbClr val="A4A3A4"/>
          </p15:clr>
        </p15:guide>
        <p15:guide id="2" orient="horz" pos="285">
          <p15:clr>
            <a:srgbClr val="A4A3A4"/>
          </p15:clr>
        </p15:guide>
        <p15:guide id="3" orient="horz" pos="683">
          <p15:clr>
            <a:srgbClr val="A4A3A4"/>
          </p15:clr>
        </p15:guide>
        <p15:guide id="4" pos="5659">
          <p15:clr>
            <a:srgbClr val="A4A3A4"/>
          </p15:clr>
        </p15:guide>
        <p15:guide id="5" pos="28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0000"/>
    <a:srgbClr val="EBBD54"/>
    <a:srgbClr val="B70014"/>
    <a:srgbClr val="7B0000"/>
    <a:srgbClr val="DB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1626" y="90"/>
      </p:cViewPr>
      <p:guideLst>
        <p:guide orient="horz" pos="1115"/>
        <p:guide orient="horz" pos="285"/>
        <p:guide orient="horz" pos="683"/>
        <p:guide pos="5659"/>
        <p:guide pos="286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7D7A9-0296-424D-8FBD-38A5210C59F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721E7-4DBE-BC44-988D-4128EE48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131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1265E-45E4-914C-9FA3-8ECF266E0A83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B9835-DA8B-D845-BA8B-2F9596FD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528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111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355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227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Still able to walk</a:t>
            </a:r>
            <a:r>
              <a:rPr lang="en-US" altLang="en-US" baseline="0" dirty="0"/>
              <a:t> over in cases of crisis, for non-crisis, please use the web-booking feature to schedule phone consultation</a:t>
            </a:r>
          </a:p>
          <a:p>
            <a:r>
              <a:rPr lang="en-US" altLang="en-US" dirty="0"/>
              <a:t>The crisis</a:t>
            </a:r>
            <a:r>
              <a:rPr lang="en-US" altLang="en-US" baseline="0" dirty="0"/>
              <a:t> line is always available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9582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913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76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06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54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6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21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248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ed_Backgroun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" y="428625"/>
            <a:ext cx="7715250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2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7317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7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Red_Backgroun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7317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351" y="-346166"/>
            <a:ext cx="4627658" cy="122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17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14624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ctr">
              <a:defRPr sz="3200" b="1" cap="all" spc="3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3604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056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962813"/>
            <a:ext cx="8331200" cy="6304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0063"/>
            <a:ext cx="4000500" cy="4144963"/>
          </a:xfrm>
        </p:spPr>
        <p:txBody>
          <a:bodyPr/>
          <a:lstStyle>
            <a:lvl1pPr>
              <a:spcAft>
                <a:spcPts val="600"/>
              </a:spcAft>
              <a:defRPr sz="2000"/>
            </a:lvl1pPr>
            <a:lvl2pPr marL="457200">
              <a:spcAft>
                <a:spcPts val="600"/>
              </a:spcAft>
              <a:defRPr sz="1800"/>
            </a:lvl2pPr>
            <a:lvl3pPr marL="594360">
              <a:spcAft>
                <a:spcPts val="600"/>
              </a:spcAft>
              <a:defRPr sz="1600" baseline="0"/>
            </a:lvl3pPr>
            <a:lvl4pPr marL="914400">
              <a:spcAft>
                <a:spcPts val="600"/>
              </a:spcAft>
              <a:defRPr sz="1600"/>
            </a:lvl4pPr>
            <a:lvl5pPr marL="1143000">
              <a:spcAft>
                <a:spcPts val="6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058" y="1770063"/>
            <a:ext cx="3937000" cy="4144963"/>
          </a:xfrm>
        </p:spPr>
        <p:txBody>
          <a:bodyPr/>
          <a:lstStyle>
            <a:lvl1pPr>
              <a:spcAft>
                <a:spcPts val="600"/>
              </a:spcAft>
              <a:defRPr sz="2000"/>
            </a:lvl1pPr>
            <a:lvl2pPr marL="457200">
              <a:spcAft>
                <a:spcPts val="600"/>
              </a:spcAft>
              <a:defRPr sz="1800"/>
            </a:lvl2pPr>
            <a:lvl3pPr marL="594360">
              <a:spcAft>
                <a:spcPts val="600"/>
              </a:spcAft>
              <a:defRPr sz="1600" baseline="0"/>
            </a:lvl3pPr>
            <a:lvl4pPr marL="914400">
              <a:spcAft>
                <a:spcPts val="600"/>
              </a:spcAft>
              <a:defRPr sz="1600"/>
            </a:lvl4pPr>
            <a:lvl5pPr marL="1143000">
              <a:spcAft>
                <a:spcPts val="6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6720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962042"/>
            <a:ext cx="8331200" cy="125014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700" y="1766025"/>
            <a:ext cx="4013200" cy="4461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>
                <a:solidFill>
                  <a:srgbClr val="7B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00" y="2212187"/>
            <a:ext cx="4013200" cy="3557587"/>
          </a:xfrm>
        </p:spPr>
        <p:txBody>
          <a:bodyPr/>
          <a:lstStyle>
            <a:lvl1pPr marL="182880" indent="-182880">
              <a:spcAft>
                <a:spcPts val="600"/>
              </a:spcAft>
              <a:defRPr sz="1800" baseline="0"/>
            </a:lvl1pPr>
            <a:lvl2pPr marL="457200" indent="-182880">
              <a:spcAft>
                <a:spcPts val="600"/>
              </a:spcAft>
              <a:defRPr sz="1600" baseline="0"/>
            </a:lvl2pPr>
            <a:lvl3pPr marL="594360">
              <a:spcAft>
                <a:spcPts val="600"/>
              </a:spcAft>
              <a:defRPr sz="1400" baseline="0"/>
            </a:lvl3pPr>
            <a:lvl4pPr marL="914400">
              <a:spcAft>
                <a:spcPts val="600"/>
              </a:spcAft>
              <a:defRPr sz="1600"/>
            </a:lvl4pPr>
            <a:lvl5pPr marL="1143000">
              <a:spcAft>
                <a:spcPts val="600"/>
              </a:spcAft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826" y="1770063"/>
            <a:ext cx="4030662" cy="442124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 cap="none">
                <a:solidFill>
                  <a:srgbClr val="7B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4238" y="2212187"/>
            <a:ext cx="4030662" cy="3557587"/>
          </a:xfrm>
        </p:spPr>
        <p:txBody>
          <a:bodyPr/>
          <a:lstStyle>
            <a:lvl1pPr marL="182880" indent="-182880">
              <a:spcAft>
                <a:spcPts val="600"/>
              </a:spcAft>
              <a:defRPr sz="1800" baseline="0"/>
            </a:lvl1pPr>
            <a:lvl2pPr marL="457200" indent="-182880">
              <a:spcAft>
                <a:spcPts val="600"/>
              </a:spcAft>
              <a:defRPr sz="1600" baseline="0"/>
            </a:lvl2pPr>
            <a:lvl3pPr marL="594360">
              <a:spcAft>
                <a:spcPts val="600"/>
              </a:spcAft>
              <a:defRPr sz="1400" baseline="0"/>
            </a:lvl3pPr>
            <a:lvl4pPr marL="914400">
              <a:spcAft>
                <a:spcPts val="600"/>
              </a:spcAft>
              <a:defRPr sz="1600"/>
            </a:lvl4pPr>
            <a:lvl5pPr marL="1143000">
              <a:spcAft>
                <a:spcPts val="600"/>
              </a:spcAft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805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5700"/>
            <a:ext cx="3008313" cy="723900"/>
          </a:xfrm>
          <a:effectLst/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8400" y="1155700"/>
            <a:ext cx="4978400" cy="4970463"/>
          </a:xfrm>
        </p:spPr>
        <p:txBody>
          <a:bodyPr/>
          <a:lstStyle>
            <a:lvl1pPr>
              <a:defRPr sz="2200"/>
            </a:lvl1pPr>
            <a:lvl2pPr marL="457200" indent="-182880">
              <a:defRPr sz="2000"/>
            </a:lvl2pPr>
            <a:lvl3pPr marL="685800" indent="-182880">
              <a:defRPr sz="1800" baseline="0"/>
            </a:lvl3pPr>
            <a:lvl4pPr marL="822960">
              <a:defRPr sz="1600" baseline="0"/>
            </a:lvl4pPr>
            <a:lvl5pPr marL="960120">
              <a:defRPr sz="14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79600"/>
            <a:ext cx="3008313" cy="4246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064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962813"/>
            <a:ext cx="8331200" cy="8457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6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700" y="962813"/>
            <a:ext cx="8331200" cy="84573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700" y="1770064"/>
            <a:ext cx="8331200" cy="4208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3" name="Rectangle 32"/>
          <p:cNvSpPr/>
          <p:nvPr userDrawn="1"/>
        </p:nvSpPr>
        <p:spPr>
          <a:xfrm>
            <a:off x="-1" y="0"/>
            <a:ext cx="9144001" cy="586816"/>
          </a:xfrm>
          <a:prstGeom prst="rect">
            <a:avLst/>
          </a:prstGeom>
          <a:solidFill>
            <a:srgbClr val="B7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351" y="-346166"/>
            <a:ext cx="4627658" cy="122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0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1" r:id="rId5"/>
    <p:sldLayoutId id="2147483652" r:id="rId6"/>
    <p:sldLayoutId id="2147483653" r:id="rId7"/>
    <p:sldLayoutId id="2147483656" r:id="rId8"/>
    <p:sldLayoutId id="2147483654" r:id="rId9"/>
    <p:sldLayoutId id="2147483657" r:id="rId10"/>
    <p:sldLayoutId id="214748366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B70000"/>
          </a:solidFill>
          <a:effectLst/>
          <a:latin typeface="Arial"/>
          <a:ea typeface="+mj-ea"/>
          <a:cs typeface="+mj-cs"/>
        </a:defRPr>
      </a:lvl1pPr>
    </p:titleStyle>
    <p:bodyStyle>
      <a:lvl1pPr marL="0" indent="-182880" algn="l" defTabSz="457200" rtl="0" eaLnBrk="1" latinLnBrk="0" hangingPunct="1">
        <a:spcBef>
          <a:spcPts val="0"/>
        </a:spcBef>
        <a:spcAft>
          <a:spcPts val="600"/>
        </a:spcAft>
        <a:buClr>
          <a:srgbClr val="B70014"/>
        </a:buClr>
        <a:buSzPct val="90000"/>
        <a:buFont typeface="Arial"/>
        <a:buChar char="•"/>
        <a:defRPr sz="2200" kern="1200" baseline="0">
          <a:solidFill>
            <a:schemeClr val="tx1">
              <a:lumMod val="95000"/>
              <a:lumOff val="5000"/>
            </a:schemeClr>
          </a:solidFill>
          <a:latin typeface="Arial"/>
          <a:ea typeface="+mn-ea"/>
          <a:cs typeface="+mn-cs"/>
        </a:defRPr>
      </a:lvl1pPr>
      <a:lvl2pPr marL="457200" indent="-182880" algn="l" defTabSz="457200" rtl="0" eaLnBrk="1" latinLnBrk="0" hangingPunct="1">
        <a:spcBef>
          <a:spcPts val="0"/>
        </a:spcBef>
        <a:spcAft>
          <a:spcPts val="600"/>
        </a:spcAft>
        <a:buClr>
          <a:srgbClr val="B70014"/>
        </a:buClr>
        <a:buSzPct val="90000"/>
        <a:buFont typeface="Arial"/>
        <a:buChar char="•"/>
        <a:defRPr sz="2000" kern="1200" baseline="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2pPr>
      <a:lvl3pPr marL="594360" indent="-137160" algn="l" defTabSz="457200" rtl="0" eaLnBrk="1" latinLnBrk="0" hangingPunct="1">
        <a:spcBef>
          <a:spcPts val="0"/>
        </a:spcBef>
        <a:spcAft>
          <a:spcPts val="600"/>
        </a:spcAft>
        <a:buClr>
          <a:srgbClr val="B70014"/>
        </a:buClr>
        <a:buSzPct val="90000"/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3pPr>
      <a:lvl4pPr marL="822960" indent="-137160" algn="l" defTabSz="457200" rtl="0" eaLnBrk="1" latinLnBrk="0" hangingPunct="1">
        <a:spcBef>
          <a:spcPts val="0"/>
        </a:spcBef>
        <a:spcAft>
          <a:spcPts val="600"/>
        </a:spcAft>
        <a:buClr>
          <a:srgbClr val="B70014"/>
        </a:buClr>
        <a:buSzPct val="90000"/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4pPr>
      <a:lvl5pPr marL="1005840" indent="-137160" algn="l" defTabSz="457200" rtl="0" eaLnBrk="1" latinLnBrk="0" hangingPunct="1">
        <a:spcBef>
          <a:spcPts val="0"/>
        </a:spcBef>
        <a:spcAft>
          <a:spcPts val="600"/>
        </a:spcAft>
        <a:buClr>
          <a:srgbClr val="B70014"/>
        </a:buClr>
        <a:buSzPct val="90000"/>
        <a:buFont typeface="Arial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survivorservices@uhs.wisc.edu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273175"/>
          </a:xfrm>
        </p:spPr>
        <p:txBody>
          <a:bodyPr/>
          <a:lstStyle/>
          <a:p>
            <a:r>
              <a:rPr lang="en-US" b="1" dirty="0"/>
              <a:t>Red Folder Plus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746" y="3576782"/>
            <a:ext cx="6712527" cy="175895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Mental Health Services</a:t>
            </a:r>
          </a:p>
        </p:txBody>
      </p:sp>
    </p:spTree>
    <p:extLst>
      <p:ext uri="{BB962C8B-B14F-4D97-AF65-F5344CB8AC3E}">
        <p14:creationId xmlns:p14="http://schemas.microsoft.com/office/powerpoint/2010/main" val="287965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Issues Impacting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770064"/>
            <a:ext cx="8331200" cy="4549255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Mistrust of mental health services and the stigma associated with mental illnesses</a:t>
            </a:r>
          </a:p>
          <a:p>
            <a:pPr indent="0">
              <a:buNone/>
            </a:pPr>
            <a:endParaRPr lang="en-US" altLang="en-US" dirty="0"/>
          </a:p>
          <a:p>
            <a:r>
              <a:rPr lang="en-US" altLang="en-US" dirty="0"/>
              <a:t>People of color in the United States battle with </a:t>
            </a:r>
            <a:r>
              <a:rPr lang="en-US" altLang="en-US" dirty="0" err="1"/>
              <a:t>microaggressions</a:t>
            </a:r>
            <a:r>
              <a:rPr lang="en-US" altLang="en-US" dirty="0"/>
              <a:t>, cultural/religious/ language barriers, and negative stereotypes</a:t>
            </a:r>
          </a:p>
          <a:p>
            <a:pPr indent="0">
              <a:buNone/>
            </a:pPr>
            <a:endParaRPr lang="en-US" altLang="en-US" dirty="0"/>
          </a:p>
          <a:p>
            <a:r>
              <a:rPr lang="en-US" altLang="en-US" dirty="0"/>
              <a:t>Lack of culturally competent providers/ models</a:t>
            </a:r>
          </a:p>
          <a:p>
            <a:endParaRPr lang="en-US" altLang="en-US" dirty="0"/>
          </a:p>
          <a:p>
            <a:r>
              <a:rPr lang="en-US" dirty="0"/>
              <a:t>UHS has made significant efforts to guarantee access for students of all race/ethnicities, sexual orientations, and gender identities</a:t>
            </a:r>
          </a:p>
          <a:p>
            <a:pPr lvl="1"/>
            <a:r>
              <a:rPr lang="en-US" dirty="0"/>
              <a:t>Data from 2019-2020 shows that students of color, LGBTQ+ students, and TGNC students all rate MHS staff as well or better than white, straight, cisgender students on BOND scores.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2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Managing Crises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Listen and slow down</a:t>
            </a:r>
          </a:p>
          <a:p>
            <a:pPr lvl="1"/>
            <a:r>
              <a:rPr lang="en-US" altLang="en-US" dirty="0"/>
              <a:t>It’s not your crisis, you are there to assist and support, but there probably isn’t anything to fix.</a:t>
            </a:r>
          </a:p>
          <a:p>
            <a:r>
              <a:rPr lang="en-US" altLang="en-US" dirty="0"/>
              <a:t>Be curious and ask questions</a:t>
            </a:r>
          </a:p>
          <a:p>
            <a:pPr lvl="1"/>
            <a:r>
              <a:rPr lang="en-US" altLang="en-US" dirty="0"/>
              <a:t>Showing that you care and are willing to listen will likely decrease distress by itself.</a:t>
            </a:r>
          </a:p>
          <a:p>
            <a:r>
              <a:rPr lang="en-US" altLang="en-US" dirty="0"/>
              <a:t>If there is an imminent concern for the student’s health or that of another person, UHS can provide a consultation.</a:t>
            </a:r>
          </a:p>
          <a:p>
            <a:pPr lvl="1"/>
            <a:r>
              <a:rPr lang="en-US" altLang="en-US" dirty="0"/>
              <a:t>If the student expresses imminent intention to kill themselves or others, call the police. </a:t>
            </a:r>
          </a:p>
          <a:p>
            <a:pPr lvl="1"/>
            <a:r>
              <a:rPr lang="en-US" altLang="en-US" dirty="0"/>
              <a:t>If the student isn’t able to care for themselves or function, find a way to get them to the hospital or into the care of reliable people (not just a roommate)   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03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Possible Suicidal/ Homicidal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“People would be better off without me.”</a:t>
            </a:r>
          </a:p>
          <a:p>
            <a:pPr>
              <a:defRPr/>
            </a:pPr>
            <a:r>
              <a:rPr lang="en-US" dirty="0"/>
              <a:t>“I wish I weren’t here”</a:t>
            </a:r>
          </a:p>
          <a:p>
            <a:pPr>
              <a:defRPr/>
            </a:pPr>
            <a:r>
              <a:rPr lang="en-US" dirty="0"/>
              <a:t>“I almost wish something bad would happen to me.”</a:t>
            </a:r>
          </a:p>
          <a:p>
            <a:pPr>
              <a:defRPr/>
            </a:pPr>
            <a:r>
              <a:rPr lang="en-US" dirty="0"/>
              <a:t>“No one would notice if I was gone.”</a:t>
            </a:r>
          </a:p>
          <a:p>
            <a:pPr>
              <a:defRPr/>
            </a:pPr>
            <a:r>
              <a:rPr lang="en-US" dirty="0"/>
              <a:t>“Everyone is out to get me.”</a:t>
            </a:r>
          </a:p>
          <a:p>
            <a:pPr>
              <a:defRPr/>
            </a:pPr>
            <a:endParaRPr lang="en-US" dirty="0"/>
          </a:p>
          <a:p>
            <a:pPr indent="0">
              <a:buNone/>
              <a:defRPr/>
            </a:pPr>
            <a:r>
              <a:rPr lang="en-US" dirty="0"/>
              <a:t>These are all ambiguous.  Ask for more information and get exact language!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47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Possible Suicidal/ Homicidal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Any specific statement of intent to kill oneself or others</a:t>
            </a:r>
          </a:p>
          <a:p>
            <a:r>
              <a:rPr lang="en-US" altLang="en-US" dirty="0"/>
              <a:t>Any statement about a plan or a method</a:t>
            </a:r>
          </a:p>
          <a:p>
            <a:r>
              <a:rPr lang="en-US" altLang="en-US" dirty="0"/>
              <a:t>Referring to a specific date</a:t>
            </a:r>
          </a:p>
          <a:p>
            <a:r>
              <a:rPr lang="en-US" altLang="en-US" dirty="0"/>
              <a:t>Giving away prized possessions</a:t>
            </a:r>
          </a:p>
          <a:p>
            <a:r>
              <a:rPr lang="en-US" altLang="en-US" dirty="0"/>
              <a:t>Talking about joining a loved one on the other side</a:t>
            </a:r>
          </a:p>
          <a:p>
            <a:r>
              <a:rPr lang="en-US" altLang="en-US" dirty="0"/>
              <a:t>Writing a will, putting affairs in 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1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Crisis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  <a:defRPr/>
            </a:pPr>
            <a:endParaRPr lang="en-US" b="1" dirty="0"/>
          </a:p>
          <a:p>
            <a:pPr indent="0">
              <a:buNone/>
              <a:defRPr/>
            </a:pPr>
            <a:r>
              <a:rPr lang="en-US" b="1" dirty="0"/>
              <a:t>FOR NON-EMERGENCIES BUT CONCERNING BEHAVIOR…</a:t>
            </a:r>
          </a:p>
          <a:p>
            <a:pPr indent="0"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altLang="en-US" dirty="0"/>
              <a:t>Students of Concern/ Dean of Students:</a:t>
            </a:r>
            <a:r>
              <a:rPr lang="en-US" dirty="0"/>
              <a:t> 608-263-5700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1800" i="1" dirty="0"/>
              <a:t>Remember: </a:t>
            </a:r>
            <a:r>
              <a:rPr lang="en-US" altLang="en-US" sz="1800" i="1" dirty="0" err="1"/>
              <a:t>DoSO</a:t>
            </a:r>
            <a:r>
              <a:rPr lang="en-US" altLang="en-US" sz="1800" i="1" dirty="0"/>
              <a:t> is not bound by HIPAA.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83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0" y="1696238"/>
            <a:ext cx="8331200" cy="845736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“Other Side” of a Referral</a:t>
            </a:r>
            <a:endParaRPr lang="en-US" dirty="0"/>
          </a:p>
        </p:txBody>
      </p:sp>
      <p:pic>
        <p:nvPicPr>
          <p:cNvPr id="6" name="Picture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954" y="2782094"/>
            <a:ext cx="2602692" cy="260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005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>
          <a:xfrm>
            <a:off x="1741885" y="1200150"/>
            <a:ext cx="5573315" cy="685800"/>
          </a:xfrm>
        </p:spPr>
        <p:txBody>
          <a:bodyPr/>
          <a:lstStyle/>
          <a:p>
            <a:pPr algn="ctr">
              <a:defRPr/>
            </a:pPr>
            <a:r>
              <a:rPr lang="en-US" alt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 HEALTH SERVICES</a:t>
            </a:r>
          </a:p>
        </p:txBody>
      </p:sp>
      <p:sp>
        <p:nvSpPr>
          <p:cNvPr id="30723" name="Content Placeholder 3"/>
          <p:cNvSpPr>
            <a:spLocks noGrp="1"/>
          </p:cNvSpPr>
          <p:nvPr>
            <p:ph sz="half" idx="1"/>
          </p:nvPr>
        </p:nvSpPr>
        <p:spPr>
          <a:xfrm>
            <a:off x="683690" y="1885949"/>
            <a:ext cx="3815574" cy="3572798"/>
          </a:xfrm>
        </p:spPr>
        <p:txBody>
          <a:bodyPr>
            <a:normAutofit/>
          </a:bodyPr>
          <a:lstStyle/>
          <a:p>
            <a:r>
              <a:rPr lang="en-US" altLang="en-US" dirty="0"/>
              <a:t>Individual &amp; couple counseling</a:t>
            </a:r>
          </a:p>
          <a:p>
            <a:r>
              <a:rPr lang="en-US" altLang="en-US" dirty="0"/>
              <a:t>Single Session</a:t>
            </a:r>
          </a:p>
          <a:p>
            <a:r>
              <a:rPr lang="en-US" altLang="en-US" dirty="0"/>
              <a:t>Group counseling</a:t>
            </a:r>
          </a:p>
          <a:p>
            <a:r>
              <a:rPr lang="en-US" altLang="en-US" dirty="0"/>
              <a:t>24-hour crisis services</a:t>
            </a:r>
          </a:p>
          <a:p>
            <a:r>
              <a:rPr lang="en-US" altLang="en-US" dirty="0"/>
              <a:t>Psychiatric services</a:t>
            </a:r>
          </a:p>
          <a:p>
            <a:r>
              <a:rPr lang="en-US" altLang="en-US" dirty="0"/>
              <a:t>Let’</a:t>
            </a:r>
            <a:r>
              <a:rPr lang="en-US" altLang="ja-JP" dirty="0"/>
              <a:t>s Talk/Drop-In </a:t>
            </a:r>
          </a:p>
          <a:p>
            <a:r>
              <a:rPr lang="en-US" altLang="en-US" dirty="0"/>
              <a:t>Behavioral Health</a:t>
            </a:r>
          </a:p>
          <a:p>
            <a:endParaRPr lang="en-US" altLang="en-US" dirty="0"/>
          </a:p>
          <a:p>
            <a:pPr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30724" name="Content Placeholder 4"/>
          <p:cNvSpPr>
            <a:spLocks noGrp="1"/>
          </p:cNvSpPr>
          <p:nvPr>
            <p:ph sz="half" idx="2"/>
          </p:nvPr>
        </p:nvSpPr>
        <p:spPr>
          <a:xfrm>
            <a:off x="4372897" y="1885950"/>
            <a:ext cx="4456195" cy="3572797"/>
          </a:xfrm>
        </p:spPr>
        <p:txBody>
          <a:bodyPr>
            <a:normAutofit/>
          </a:bodyPr>
          <a:lstStyle/>
          <a:p>
            <a:r>
              <a:rPr lang="en-US" altLang="en-US" dirty="0"/>
              <a:t>Alcohol &amp; other drug assessments</a:t>
            </a:r>
          </a:p>
          <a:p>
            <a:r>
              <a:rPr lang="en-US" altLang="en-US" dirty="0"/>
              <a:t>Eating assessments</a:t>
            </a:r>
          </a:p>
          <a:p>
            <a:r>
              <a:rPr lang="en-US" altLang="en-US" dirty="0"/>
              <a:t>General assessment</a:t>
            </a:r>
          </a:p>
          <a:p>
            <a:r>
              <a:rPr lang="en-US" altLang="en-US" dirty="0"/>
              <a:t>Care management</a:t>
            </a:r>
          </a:p>
          <a:p>
            <a:r>
              <a:rPr lang="en-US" altLang="en-US" dirty="0"/>
              <a:t>Consultations for faculty/staff,    students, &amp; parents</a:t>
            </a:r>
          </a:p>
          <a:p>
            <a:r>
              <a:rPr lang="en-US" altLang="en-US" dirty="0"/>
              <a:t>Wellness Evaluations</a:t>
            </a:r>
          </a:p>
          <a:p>
            <a:r>
              <a:rPr lang="en-US" altLang="en-US" dirty="0"/>
              <a:t>Survivor Services</a:t>
            </a:r>
          </a:p>
        </p:txBody>
      </p:sp>
    </p:spTree>
    <p:extLst>
      <p:ext uri="{BB962C8B-B14F-4D97-AF65-F5344CB8AC3E}">
        <p14:creationId xmlns:p14="http://schemas.microsoft.com/office/powerpoint/2010/main" val="4218363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/>
          <p:cNvSpPr>
            <a:spLocks noGrp="1"/>
          </p:cNvSpPr>
          <p:nvPr>
            <p:ph type="title"/>
          </p:nvPr>
        </p:nvSpPr>
        <p:spPr>
          <a:xfrm>
            <a:off x="840659" y="1143000"/>
            <a:ext cx="7444248" cy="685800"/>
          </a:xfrm>
        </p:spPr>
        <p:txBody>
          <a:bodyPr/>
          <a:lstStyle/>
          <a:p>
            <a:pPr algn="ctr">
              <a:defRPr/>
            </a:pPr>
            <a:r>
              <a:rPr lang="en-US" alt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SERVICES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45740" y="2186335"/>
            <a:ext cx="3617043" cy="2458487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Stress management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Sleep management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Nutrition counseling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Yoga</a:t>
            </a:r>
          </a:p>
          <a:p>
            <a:pPr>
              <a:defRPr/>
            </a:pPr>
            <a:r>
              <a:rPr lang="en-US" dirty="0" err="1">
                <a:ea typeface="+mn-ea"/>
                <a:cs typeface="+mn-cs"/>
              </a:rPr>
              <a:t>SilverCloud</a:t>
            </a:r>
            <a:r>
              <a:rPr lang="en-US" dirty="0">
                <a:ea typeface="+mn-ea"/>
                <a:cs typeface="+mn-cs"/>
              </a:rPr>
              <a:t> </a:t>
            </a: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  <a:p>
            <a:pPr indent="0"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2772" name="Content Placeholder 4"/>
          <p:cNvSpPr>
            <a:spLocks noGrp="1"/>
          </p:cNvSpPr>
          <p:nvPr>
            <p:ph sz="half" idx="2"/>
          </p:nvPr>
        </p:nvSpPr>
        <p:spPr>
          <a:xfrm>
            <a:off x="4661507" y="2186335"/>
            <a:ext cx="2910963" cy="3266037"/>
          </a:xfrm>
        </p:spPr>
        <p:txBody>
          <a:bodyPr/>
          <a:lstStyle/>
          <a:p>
            <a:r>
              <a:rPr lang="en-US" altLang="en-US" dirty="0"/>
              <a:t>Massage</a:t>
            </a:r>
          </a:p>
          <a:p>
            <a:r>
              <a:rPr lang="en-US" altLang="en-US" dirty="0"/>
              <a:t>Acupuncture</a:t>
            </a:r>
          </a:p>
          <a:p>
            <a:r>
              <a:rPr lang="en-US" altLang="en-US" dirty="0"/>
              <a:t>Meditation training</a:t>
            </a:r>
          </a:p>
          <a:p>
            <a:r>
              <a:rPr lang="en-US" altLang="en-US" dirty="0"/>
              <a:t>Mindfulness training</a:t>
            </a:r>
          </a:p>
          <a:p>
            <a:r>
              <a:rPr lang="en-US" altLang="en-US" dirty="0"/>
              <a:t>YOU@UW</a:t>
            </a:r>
          </a:p>
          <a:p>
            <a:endParaRPr lang="en-US" altLang="en-US" dirty="0"/>
          </a:p>
          <a:p>
            <a:pPr indent="0">
              <a:buNone/>
            </a:pP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3786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/>
          <p:cNvSpPr>
            <a:spLocks noGrp="1"/>
          </p:cNvSpPr>
          <p:nvPr>
            <p:ph type="title"/>
          </p:nvPr>
        </p:nvSpPr>
        <p:spPr>
          <a:xfrm>
            <a:off x="730046" y="1028700"/>
            <a:ext cx="7565922" cy="971550"/>
          </a:xfrm>
        </p:spPr>
        <p:txBody>
          <a:bodyPr/>
          <a:lstStyle/>
          <a:p>
            <a:pPr algn="ctr">
              <a:defRPr/>
            </a:pPr>
            <a:r>
              <a:rPr lang="en-US" alt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ACCESSING SERVICES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06578" y="3943350"/>
            <a:ext cx="6422923" cy="120015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Where are we (usually)?</a:t>
            </a:r>
          </a:p>
          <a:p>
            <a:pPr lvl="1">
              <a:defRPr/>
            </a:pPr>
            <a:r>
              <a:rPr lang="en-US" b="1" dirty="0">
                <a:ea typeface="+mn-ea"/>
                <a:cs typeface="+mn-cs"/>
              </a:rPr>
              <a:t>333 E. Campus Mall</a:t>
            </a:r>
          </a:p>
          <a:p>
            <a:pPr lvl="1">
              <a:defRPr/>
            </a:pPr>
            <a:r>
              <a:rPr lang="en-US" b="1" dirty="0">
                <a:ea typeface="+mn-ea"/>
                <a:cs typeface="+mn-cs"/>
              </a:rPr>
              <a:t>7</a:t>
            </a:r>
            <a:r>
              <a:rPr lang="en-US" b="1" baseline="30000" dirty="0">
                <a:ea typeface="+mn-ea"/>
                <a:cs typeface="+mn-cs"/>
              </a:rPr>
              <a:t>th</a:t>
            </a:r>
            <a:r>
              <a:rPr lang="en-US" b="1" dirty="0">
                <a:ea typeface="+mn-ea"/>
                <a:cs typeface="+mn-cs"/>
              </a:rPr>
              <a:t> Floor</a:t>
            </a:r>
          </a:p>
          <a:p>
            <a:pPr lvl="1">
              <a:defRPr/>
            </a:pPr>
            <a:endParaRPr lang="en-US" b="1" dirty="0">
              <a:ea typeface="+mn-ea"/>
              <a:cs typeface="+mn-cs"/>
            </a:endParaRPr>
          </a:p>
          <a:p>
            <a:pPr marL="240506" lvl="1" indent="0"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  <a:p>
            <a:pPr indent="0"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4820" name="Content Placeholder 4"/>
          <p:cNvSpPr>
            <a:spLocks noGrp="1"/>
          </p:cNvSpPr>
          <p:nvPr>
            <p:ph sz="half" idx="2"/>
          </p:nvPr>
        </p:nvSpPr>
        <p:spPr>
          <a:xfrm>
            <a:off x="1006578" y="2002222"/>
            <a:ext cx="7289390" cy="1465493"/>
          </a:xfrm>
        </p:spPr>
        <p:txBody>
          <a:bodyPr/>
          <a:lstStyle/>
          <a:p>
            <a:r>
              <a:rPr lang="en-US" altLang="en-US" dirty="0"/>
              <a:t>How to access services:</a:t>
            </a:r>
          </a:p>
          <a:p>
            <a:pPr lvl="1"/>
            <a:r>
              <a:rPr lang="en-US" altLang="en-US" dirty="0"/>
              <a:t>Web-book phone appointments or call 608.265.5600, option #2</a:t>
            </a:r>
          </a:p>
          <a:p>
            <a:pPr lvl="2"/>
            <a:r>
              <a:rPr lang="en-US" altLang="en-US" dirty="0"/>
              <a:t>You may make the appointment at any time, appointment times available will be M-F, 9am-4pm </a:t>
            </a:r>
            <a:endParaRPr lang="en-US" altLang="en-US" sz="2100" b="1" dirty="0"/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292" y="3943350"/>
            <a:ext cx="2312605" cy="2070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7331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7475" y="1222274"/>
            <a:ext cx="7521677" cy="4526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4788" indent="-204788" algn="ctr" defTabSz="34290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  <a:sym typeface="Helvetica" charset="0"/>
              </a:rPr>
              <a:t>“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  <a:sym typeface="Helvetica" charset="0"/>
              </a:rPr>
              <a:t>Access</a:t>
            </a:r>
            <a:r>
              <a:rPr lang="en-US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  <a:sym typeface="Helvetica" charset="0"/>
              </a:rPr>
              <a:t>”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  <a:sym typeface="Helvetica" charset="0"/>
              </a:rPr>
              <a:t> Visits/Consultation</a:t>
            </a:r>
            <a:endParaRPr lang="en-US" sz="3200" b="1" dirty="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  <a:sym typeface="Helvetica" charset="0"/>
            </a:endParaRPr>
          </a:p>
          <a:p>
            <a:pPr marL="204788" indent="-204788" algn="ctr" defTabSz="34290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2400" i="1" u="sng" dirty="0">
                <a:solidFill>
                  <a:srgbClr val="000000"/>
                </a:solidFill>
                <a:latin typeface="Calibri" pitchFamily="34" charset="0"/>
                <a:ea typeface="MS PGothic" panose="020B0600070205080204" pitchFamily="34" charset="-128"/>
                <a:sym typeface="Helvetica" charset="0"/>
              </a:rPr>
              <a:t>What to expect</a:t>
            </a:r>
            <a:r>
              <a:rPr lang="en-US" sz="2100" u="sng" dirty="0">
                <a:solidFill>
                  <a:srgbClr val="000000"/>
                </a:solidFill>
                <a:latin typeface="Calibri" pitchFamily="34" charset="0"/>
                <a:ea typeface="MS PGothic" panose="020B0600070205080204" pitchFamily="34" charset="-128"/>
                <a:sym typeface="Helvetica" charset="0"/>
              </a:rPr>
              <a:t>:</a:t>
            </a:r>
          </a:p>
          <a:p>
            <a:pPr marL="204788" indent="-204788" defTabSz="342900" fontAlgn="base">
              <a:spcBef>
                <a:spcPts val="6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ea typeface="MS PGothic" panose="020B0600070205080204" pitchFamily="34" charset="-128"/>
                <a:sym typeface="Helvetica" charset="0"/>
              </a:rPr>
              <a:t>Web-book a phone appointment with an access specialist</a:t>
            </a:r>
          </a:p>
          <a:p>
            <a:pPr marL="204788" indent="-204788" defTabSz="342900" fontAlgn="base">
              <a:spcBef>
                <a:spcPts val="6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ea typeface="MS PGothic" panose="020B0600070205080204" pitchFamily="34" charset="-128"/>
                <a:sym typeface="Helvetica" charset="0"/>
              </a:rPr>
              <a:t>Wait for an Access provider to call you at the designated time and complete a brief consultation on the phone.</a:t>
            </a:r>
          </a:p>
          <a:p>
            <a:pPr marL="204788" indent="-204788" defTabSz="342900" fontAlgn="base">
              <a:spcBef>
                <a:spcPts val="6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ea typeface="MS PGothic" panose="020B0600070205080204" pitchFamily="34" charset="-128"/>
                <a:sym typeface="Helvetica" charset="0"/>
              </a:rPr>
              <a:t>The Access Specialist will listen to your concerns and discuss what resources might be most appropriate for you, whether at UHS or elsewhere in the community.</a:t>
            </a:r>
          </a:p>
          <a:p>
            <a:pPr marL="600075" lvl="2" indent="-257175" defTabSz="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ea typeface="MS PGothic" panose="020B0600070205080204" pitchFamily="34" charset="-128"/>
                <a:sym typeface="Helvetica" charset="0"/>
              </a:rPr>
              <a:t>Budget about 20-25 minutes for the consultation</a:t>
            </a:r>
          </a:p>
          <a:p>
            <a:pPr marL="204788" indent="-204788" defTabSz="342900" fontAlgn="base">
              <a:spcBef>
                <a:spcPts val="60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dirty="0">
              <a:solidFill>
                <a:srgbClr val="000000"/>
              </a:solidFill>
              <a:latin typeface="Calibri" pitchFamily="34" charset="0"/>
              <a:ea typeface="MS PGothic" panose="020B0600070205080204" pitchFamily="34" charset="-128"/>
              <a:sym typeface="Helvetica" charset="0"/>
            </a:endParaRPr>
          </a:p>
          <a:p>
            <a:pPr marL="171450" lvl="1" defTabSz="342900" fontAlgn="base">
              <a:spcBef>
                <a:spcPts val="600"/>
              </a:spcBef>
              <a:spcAft>
                <a:spcPct val="0"/>
              </a:spcAft>
              <a:defRPr/>
            </a:pPr>
            <a:endParaRPr lang="en-US" sz="2100" dirty="0">
              <a:solidFill>
                <a:srgbClr val="000000"/>
              </a:solidFill>
              <a:latin typeface="Helvetica" charset="0"/>
              <a:ea typeface="MS PGothic" panose="020B0600070205080204" pitchFamily="34" charset="-128"/>
              <a:sym typeface="Helvetica" charset="0"/>
            </a:endParaRPr>
          </a:p>
          <a:p>
            <a:pPr marL="891779" lvl="2" indent="-342900" defTabSz="342900" fontAlgn="base">
              <a:spcBef>
                <a:spcPts val="450"/>
              </a:spcBef>
              <a:spcAft>
                <a:spcPct val="0"/>
              </a:spcAft>
              <a:defRPr/>
            </a:pPr>
            <a:r>
              <a:rPr lang="en-US" sz="2100" dirty="0">
                <a:solidFill>
                  <a:srgbClr val="000000"/>
                </a:solidFill>
                <a:latin typeface="Helvetica" charset="0"/>
                <a:ea typeface="MS PGothic" panose="020B0600070205080204" pitchFamily="34" charset="-128"/>
                <a:sym typeface="Helvetica" charset="0"/>
              </a:rPr>
              <a:t>	</a:t>
            </a:r>
            <a:endParaRPr lang="en-US" sz="2250" b="1" dirty="0">
              <a:solidFill>
                <a:srgbClr val="000000"/>
              </a:solidFill>
              <a:latin typeface="Helvetica" charset="0"/>
              <a:ea typeface="MS PGothic" panose="020B0600070205080204" pitchFamily="34" charset="-128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95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/>
          </p:cNvSpPr>
          <p:nvPr>
            <p:ph type="title"/>
          </p:nvPr>
        </p:nvSpPr>
        <p:spPr/>
        <p:txBody>
          <a:bodyPr lIns="50800" tIns="50800" rIns="50800" bIns="50800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400" dirty="0">
                <a:solidFill>
                  <a:schemeClr val="accent2"/>
                </a:solidFill>
              </a:rPr>
              <a:t>Common Presenting Issues on Campus</a:t>
            </a:r>
            <a:br>
              <a:rPr lang="en-US" altLang="en-US" sz="3400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</a:br>
            <a:endParaRPr lang="en-US" altLang="en-US" dirty="0">
              <a:solidFill>
                <a:schemeClr val="tx1">
                  <a:lumMod val="85000"/>
                  <a:lumOff val="1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5122" name="Rectangle 2"/>
          <p:cNvSpPr>
            <a:spLocks noGrp="1"/>
          </p:cNvSpPr>
          <p:nvPr>
            <p:ph idx="1"/>
          </p:nvPr>
        </p:nvSpPr>
        <p:spPr/>
        <p:txBody>
          <a:bodyPr lIns="50800" tIns="50800" rIns="50800" bIns="50800" anchor="t">
            <a:normAutofit lnSpcReduction="10000"/>
          </a:bodyPr>
          <a:lstStyle/>
          <a:p>
            <a:pPr marL="1189038" lvl="2" indent="-45720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altLang="en-US" sz="2600" dirty="0">
                <a:ea typeface="+mn-ea"/>
                <a:cs typeface="+mn-cs"/>
              </a:rPr>
              <a:t>Anxiety</a:t>
            </a:r>
          </a:p>
          <a:p>
            <a:pPr marL="1189038" lvl="2" indent="-45720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altLang="en-US" sz="2600" dirty="0">
                <a:ea typeface="+mn-ea"/>
                <a:cs typeface="+mn-cs"/>
              </a:rPr>
              <a:t>Depression</a:t>
            </a:r>
          </a:p>
          <a:p>
            <a:pPr marL="1189038" lvl="2" indent="-45720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altLang="en-US" sz="2600" dirty="0">
                <a:ea typeface="+mn-ea"/>
                <a:cs typeface="+mn-cs"/>
              </a:rPr>
              <a:t>Relationship/interpersonal problems</a:t>
            </a:r>
          </a:p>
          <a:p>
            <a:pPr marL="1189038" lvl="2" indent="-45720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altLang="en-US" sz="2600" dirty="0">
                <a:ea typeface="+mn-ea"/>
                <a:cs typeface="+mn-cs"/>
              </a:rPr>
              <a:t>Stress, sleep concerns, financial stress</a:t>
            </a:r>
          </a:p>
          <a:p>
            <a:pPr marL="1189038" lvl="2" indent="-45720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altLang="en-US" sz="2600" dirty="0">
                <a:ea typeface="+mn-ea"/>
                <a:cs typeface="+mn-cs"/>
              </a:rPr>
              <a:t>Academic/career-related concerns</a:t>
            </a:r>
          </a:p>
          <a:p>
            <a:pPr marL="1189038" lvl="2" indent="-457200">
              <a:spcBef>
                <a:spcPts val="600"/>
              </a:spcBef>
              <a:spcAft>
                <a:spcPts val="0"/>
              </a:spcAft>
              <a:defRPr/>
            </a:pPr>
            <a:r>
              <a:rPr lang="en-US" altLang="en-US" sz="2600" dirty="0">
                <a:ea typeface="+mn-ea"/>
                <a:cs typeface="+mn-cs"/>
              </a:rPr>
              <a:t>Lack of belonging/</a:t>
            </a:r>
            <a:r>
              <a:rPr lang="en-US" altLang="en-US" sz="2600" dirty="0" err="1"/>
              <a:t>Microaggressions</a:t>
            </a:r>
            <a:endParaRPr lang="en-US" altLang="en-US" sz="2600" dirty="0">
              <a:ea typeface="+mn-ea"/>
              <a:cs typeface="+mn-cs"/>
            </a:endParaRPr>
          </a:p>
          <a:p>
            <a:pPr marL="1189038" lvl="2" indent="-45720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altLang="en-US" sz="2600" dirty="0">
                <a:ea typeface="+mn-ea"/>
                <a:cs typeface="+mn-cs"/>
              </a:rPr>
              <a:t>Grief/loss</a:t>
            </a:r>
          </a:p>
          <a:p>
            <a:pPr marL="1189038" lvl="2" indent="-45720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altLang="en-US" sz="2600" dirty="0">
                <a:ea typeface="+mn-ea"/>
                <a:cs typeface="+mn-cs"/>
              </a:rPr>
              <a:t>Eating/body image concerns</a:t>
            </a:r>
          </a:p>
          <a:p>
            <a:pPr marL="1189038" lvl="2" indent="-45720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altLang="en-US" sz="2600" dirty="0">
                <a:ea typeface="+mn-ea"/>
                <a:cs typeface="+mn-cs"/>
              </a:rPr>
              <a:t>Substance use</a:t>
            </a:r>
          </a:p>
          <a:p>
            <a:pPr marL="1189038" lvl="2" indent="-45720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endParaRPr lang="en-US" altLang="en-US" sz="2600" dirty="0">
              <a:ea typeface="+mn-ea"/>
              <a:cs typeface="+mn-cs"/>
            </a:endParaRPr>
          </a:p>
          <a:p>
            <a:pPr marL="1189038" lvl="2" indent="-45720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endParaRPr lang="en-US" altLang="en-US" sz="26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085832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Accessing Survivor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Survivor Services is located on the 8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floor of 333 East Campus Mall.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They are here to support survivors (and friends/loved ones of survivors) who have experienced sexual assault, domestic/dating violence, sexual harassment, and stalking.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To schedule an appointment or learn more about services: 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Email </a:t>
            </a:r>
            <a:r>
              <a:rPr lang="en-US">
                <a:solidFill>
                  <a:schemeClr val="tx1"/>
                </a:solidFill>
                <a:hlinkClick r:id="rId2"/>
              </a:rPr>
              <a:t>survivorservices</a:t>
            </a:r>
            <a:r>
              <a:rPr lang="en-US" dirty="0">
                <a:solidFill>
                  <a:schemeClr val="tx1"/>
                </a:solidFill>
                <a:hlinkClick r:id="rId2"/>
              </a:rPr>
              <a:t>@uhs.wisc.edu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Call 608-265-5600 (option 3)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Check the website for drop in hours</a:t>
            </a:r>
          </a:p>
        </p:txBody>
      </p:sp>
    </p:spTree>
    <p:extLst>
      <p:ext uri="{BB962C8B-B14F-4D97-AF65-F5344CB8AC3E}">
        <p14:creationId xmlns:p14="http://schemas.microsoft.com/office/powerpoint/2010/main" val="3594482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utoShape 2"/>
          <p:cNvSpPr>
            <a:spLocks/>
          </p:cNvSpPr>
          <p:nvPr/>
        </p:nvSpPr>
        <p:spPr bwMode="auto">
          <a:xfrm>
            <a:off x="2015836" y="1043709"/>
            <a:ext cx="5507182" cy="102408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noFill/>
            <a:miter lim="0"/>
            <a:headEnd/>
            <a:tailEnd/>
          </a:ln>
          <a:effectLst/>
        </p:spPr>
        <p:txBody>
          <a:bodyPr lIns="50800" tIns="50800" rIns="50800" bIns="50800"/>
          <a:lstStyle>
            <a:lvl1pPr eaLnBrk="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defTabSz="914400" eaLnBrk="1" hangingPunct="1">
              <a:defRPr/>
            </a:pPr>
            <a:r>
              <a:rPr lang="en-US" altLang="en-US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sp>
        <p:nvSpPr>
          <p:cNvPr id="43011" name="AutoShape 3"/>
          <p:cNvSpPr>
            <a:spLocks/>
          </p:cNvSpPr>
          <p:nvPr/>
        </p:nvSpPr>
        <p:spPr bwMode="auto">
          <a:xfrm>
            <a:off x="3505200" y="5521325"/>
            <a:ext cx="1981200" cy="4064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/>
          <a:lstStyle>
            <a:lvl1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MS PGothic" panose="020B0600070205080204" pitchFamily="34" charset="-128"/>
                <a:sym typeface="Helvetica" panose="020B0604020202020204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MS PGothic" panose="020B0600070205080204" pitchFamily="34" charset="-128"/>
                <a:sym typeface="Helvetica" panose="020B0604020202020204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MS PGothic" panose="020B0600070205080204" pitchFamily="34" charset="-128"/>
                <a:sym typeface="Helvetica" panose="020B0604020202020204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MS PGothic" panose="020B0600070205080204" pitchFamily="34" charset="-128"/>
                <a:sym typeface="Helvetica" panose="020B0604020202020204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MS PGothic" panose="020B0600070205080204" pitchFamily="34" charset="-128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MS PGothic" panose="020B0600070205080204" pitchFamily="34" charset="-128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MS PGothic" panose="020B0600070205080204" pitchFamily="34" charset="-128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MS PGothic" panose="020B0600070205080204" pitchFamily="34" charset="-128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MS PGothic" panose="020B0600070205080204" pitchFamily="34" charset="-128"/>
                <a:sym typeface="Helvetica" panose="020B0604020202020204" pitchFamily="34" charset="0"/>
              </a:defRPr>
            </a:lvl9pPr>
          </a:lstStyle>
          <a:p>
            <a:pPr defTabSz="914400" eaLnBrk="1"/>
            <a:r>
              <a:rPr lang="en-US" altLang="en-US" sz="2400"/>
              <a:t>   Thank you!</a:t>
            </a:r>
          </a:p>
        </p:txBody>
      </p:sp>
      <p:pic>
        <p:nvPicPr>
          <p:cNvPr id="4301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913" y="1839913"/>
            <a:ext cx="3787775" cy="346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90338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754584"/>
            <a:ext cx="8331200" cy="807251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C00000"/>
                </a:solidFill>
              </a:rPr>
              <a:t>National College Health Assessment Data UW-Madison (Spring 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20675" lvl="1" indent="0">
              <a:spcBef>
                <a:spcPts val="800"/>
              </a:spcBef>
              <a:spcAft>
                <a:spcPts val="0"/>
              </a:spcAft>
              <a:buNone/>
              <a:defRPr/>
            </a:pPr>
            <a:r>
              <a:rPr lang="en-US" altLang="en-US" i="1" dirty="0"/>
              <a:t>Any time within the last 12 months:</a:t>
            </a:r>
          </a:p>
          <a:p>
            <a:pPr>
              <a:spcBef>
                <a:spcPts val="8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89.9%</a:t>
            </a:r>
            <a:r>
              <a:rPr lang="en-US" altLang="en-US" sz="2000" dirty="0"/>
              <a:t> reported they felt </a:t>
            </a:r>
            <a:r>
              <a:rPr lang="en-US" altLang="en-US" sz="2000" b="1" dirty="0"/>
              <a:t>overwhelmed</a:t>
            </a:r>
            <a:r>
              <a:rPr lang="en-US" altLang="en-US" sz="2000" dirty="0"/>
              <a:t> by all they had to do</a:t>
            </a:r>
          </a:p>
          <a:p>
            <a:pPr>
              <a:spcBef>
                <a:spcPts val="8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85.1%</a:t>
            </a:r>
            <a:r>
              <a:rPr lang="en-US" altLang="en-US" sz="2000" dirty="0"/>
              <a:t> reported they felt </a:t>
            </a:r>
            <a:r>
              <a:rPr lang="en-US" altLang="en-US" sz="2000" b="1" dirty="0"/>
              <a:t>exhausted</a:t>
            </a:r>
            <a:r>
              <a:rPr lang="en-US" altLang="en-US" sz="2000" dirty="0"/>
              <a:t> (not from physical activity)</a:t>
            </a:r>
          </a:p>
          <a:p>
            <a:pPr>
              <a:spcBef>
                <a:spcPts val="8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63.8%</a:t>
            </a:r>
            <a:r>
              <a:rPr lang="en-US" altLang="en-US" sz="2000" dirty="0"/>
              <a:t> reported they felt </a:t>
            </a:r>
            <a:r>
              <a:rPr lang="en-US" altLang="en-US" sz="2000" b="1" dirty="0"/>
              <a:t>very sad</a:t>
            </a:r>
          </a:p>
          <a:p>
            <a:pPr>
              <a:spcBef>
                <a:spcPts val="8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61.3%</a:t>
            </a:r>
            <a:r>
              <a:rPr lang="en-US" altLang="en-US" sz="2000" dirty="0"/>
              <a:t> reported they felt </a:t>
            </a:r>
            <a:r>
              <a:rPr lang="en-US" altLang="en-US" sz="2000" b="1" dirty="0"/>
              <a:t>very lonely</a:t>
            </a:r>
          </a:p>
          <a:p>
            <a:pPr indent="0">
              <a:spcBef>
                <a:spcPts val="800"/>
              </a:spcBef>
              <a:spcAft>
                <a:spcPts val="0"/>
              </a:spcAft>
              <a:buNone/>
              <a:defRPr/>
            </a:pPr>
            <a:r>
              <a:rPr lang="en-US" altLang="en-US" dirty="0"/>
              <a:t> </a:t>
            </a:r>
          </a:p>
          <a:p>
            <a:pPr indent="0">
              <a:spcBef>
                <a:spcPts val="800"/>
              </a:spcBef>
              <a:spcAft>
                <a:spcPts val="0"/>
              </a:spcAft>
              <a:buNone/>
              <a:defRPr/>
            </a:pPr>
            <a:r>
              <a:rPr lang="en-US" altLang="en-US" dirty="0"/>
              <a:t>JED FOUNDATION DATA:</a:t>
            </a:r>
          </a:p>
          <a:p>
            <a:pPr>
              <a:spcBef>
                <a:spcPts val="800"/>
              </a:spcBef>
              <a:spcAft>
                <a:spcPts val="0"/>
              </a:spcAft>
              <a:defRPr/>
            </a:pPr>
            <a:r>
              <a:rPr lang="en-US" altLang="en-US" b="1" dirty="0"/>
              <a:t>Suicide</a:t>
            </a:r>
            <a:r>
              <a:rPr lang="en-US" altLang="en-US" dirty="0"/>
              <a:t> is the </a:t>
            </a:r>
            <a:r>
              <a:rPr lang="en-US" altLang="en-US" b="1" dirty="0"/>
              <a:t>SECOND</a:t>
            </a:r>
            <a:r>
              <a:rPr lang="en-US" altLang="en-US" dirty="0"/>
              <a:t> leading cause of death for college students</a:t>
            </a:r>
          </a:p>
          <a:p>
            <a:pPr>
              <a:spcBef>
                <a:spcPts val="800"/>
              </a:spcBef>
              <a:spcAft>
                <a:spcPts val="0"/>
              </a:spcAft>
              <a:defRPr/>
            </a:pPr>
            <a:r>
              <a:rPr lang="en-US" altLang="en-US" dirty="0"/>
              <a:t>Mental health issues are leading impediment to </a:t>
            </a:r>
            <a:r>
              <a:rPr lang="en-US" altLang="en-US" b="1" dirty="0"/>
              <a:t>academic 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9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763637"/>
            <a:ext cx="8331200" cy="845736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C00000"/>
                </a:solidFill>
              </a:rPr>
              <a:t>National College Health Assessment Data UW-Madison (Spring 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0675" lvl="1" indent="0">
              <a:spcBef>
                <a:spcPts val="800"/>
              </a:spcBef>
              <a:spcAft>
                <a:spcPts val="0"/>
              </a:spcAft>
              <a:buNone/>
              <a:defRPr/>
            </a:pPr>
            <a:r>
              <a:rPr lang="en-US" altLang="en-US" sz="2600" i="1" dirty="0"/>
              <a:t>Any time within the last 12 months:</a:t>
            </a:r>
          </a:p>
          <a:p>
            <a:pPr>
              <a:spcBef>
                <a:spcPts val="800"/>
              </a:spcBef>
              <a:spcAft>
                <a:spcPts val="0"/>
              </a:spcAft>
              <a:defRPr/>
            </a:pPr>
            <a:r>
              <a:rPr lang="en-US" altLang="en-US" sz="2800" b="1" dirty="0"/>
              <a:t>31%</a:t>
            </a:r>
            <a:r>
              <a:rPr lang="en-US" altLang="en-US" sz="2800" dirty="0"/>
              <a:t> reported they felt so </a:t>
            </a:r>
            <a:r>
              <a:rPr lang="en-US" altLang="en-US" sz="2800" b="1" dirty="0"/>
              <a:t>depressed</a:t>
            </a:r>
            <a:r>
              <a:rPr lang="en-US" altLang="en-US" sz="2800" dirty="0"/>
              <a:t> that it was difficult to function</a:t>
            </a:r>
          </a:p>
          <a:p>
            <a:pPr>
              <a:spcBef>
                <a:spcPts val="800"/>
              </a:spcBef>
              <a:spcAft>
                <a:spcPts val="0"/>
              </a:spcAft>
              <a:defRPr/>
            </a:pPr>
            <a:endParaRPr lang="en-US" altLang="en-US" sz="2800" dirty="0"/>
          </a:p>
          <a:p>
            <a:pPr>
              <a:spcBef>
                <a:spcPts val="800"/>
              </a:spcBef>
              <a:spcAft>
                <a:spcPts val="0"/>
              </a:spcAft>
              <a:defRPr/>
            </a:pPr>
            <a:r>
              <a:rPr lang="en-US" altLang="en-US" sz="2800" b="1" dirty="0"/>
              <a:t>55.4%</a:t>
            </a:r>
            <a:r>
              <a:rPr lang="en-US" altLang="en-US" sz="2800" dirty="0"/>
              <a:t> reported they felt overwhelming </a:t>
            </a:r>
            <a:r>
              <a:rPr lang="en-US" altLang="en-US" sz="2800" b="1" dirty="0"/>
              <a:t>anxiety</a:t>
            </a:r>
          </a:p>
          <a:p>
            <a:pPr>
              <a:spcBef>
                <a:spcPts val="800"/>
              </a:spcBef>
              <a:spcAft>
                <a:spcPts val="0"/>
              </a:spcAft>
              <a:defRPr/>
            </a:pPr>
            <a:endParaRPr lang="en-US" altLang="en-US" sz="2800" dirty="0"/>
          </a:p>
          <a:p>
            <a:pPr>
              <a:spcBef>
                <a:spcPts val="800"/>
              </a:spcBef>
              <a:spcAft>
                <a:spcPts val="0"/>
              </a:spcAft>
              <a:defRPr/>
            </a:pPr>
            <a:r>
              <a:rPr lang="en-US" altLang="en-US" sz="2800" b="1" dirty="0"/>
              <a:t>7.7%</a:t>
            </a:r>
            <a:r>
              <a:rPr lang="en-US" altLang="en-US" sz="2800" dirty="0"/>
              <a:t> reported they seriously </a:t>
            </a:r>
            <a:r>
              <a:rPr lang="en-US" altLang="en-US" sz="2800" b="1" dirty="0"/>
              <a:t>considered suicide</a:t>
            </a:r>
          </a:p>
          <a:p>
            <a:pPr lvl="1">
              <a:spcBef>
                <a:spcPts val="800"/>
              </a:spcBef>
              <a:spcAft>
                <a:spcPts val="0"/>
              </a:spcAft>
              <a:defRPr/>
            </a:pPr>
            <a:r>
              <a:rPr lang="en-US" altLang="en-US" sz="2600" dirty="0"/>
              <a:t>0.5 reported attempting suicide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24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667538"/>
            <a:ext cx="8475518" cy="989812"/>
          </a:xfrm>
        </p:spPr>
        <p:txBody>
          <a:bodyPr>
            <a:noAutofit/>
          </a:bodyPr>
          <a:lstStyle/>
          <a:p>
            <a:r>
              <a:rPr lang="en-US" altLang="en-US" sz="2800" dirty="0">
                <a:solidFill>
                  <a:srgbClr val="C00000"/>
                </a:solidFill>
              </a:rPr>
              <a:t>Healthy Minds Data UW-Madison (Spring 2016)</a:t>
            </a:r>
            <a:br>
              <a:rPr lang="en-US" altLang="en-US" sz="2800" dirty="0">
                <a:solidFill>
                  <a:srgbClr val="C00000"/>
                </a:solidFill>
              </a:rPr>
            </a:br>
            <a:r>
              <a:rPr lang="en-US" altLang="en-US" sz="2800" dirty="0">
                <a:solidFill>
                  <a:srgbClr val="C00000"/>
                </a:solidFill>
              </a:rPr>
              <a:t>SOC/Underrepresented Populations at UW-Madison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924050"/>
            <a:ext cx="8331200" cy="481965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dirty="0"/>
              <a:t>Students of color/under represented populations were more likely to state the following:</a:t>
            </a:r>
          </a:p>
          <a:p>
            <a:pPr marL="342900" indent="-342900"/>
            <a:r>
              <a:rPr lang="en-US" dirty="0"/>
              <a:t>Do not feel they fit in on campus</a:t>
            </a:r>
          </a:p>
          <a:p>
            <a:pPr marL="342900" indent="-342900"/>
            <a:r>
              <a:rPr lang="en-US" dirty="0"/>
              <a:t>They changed their appearance to avoid being targeted</a:t>
            </a:r>
          </a:p>
          <a:p>
            <a:pPr marL="342900" indent="-342900"/>
            <a:r>
              <a:rPr lang="en-US" dirty="0"/>
              <a:t>Believe mental health is not a priority on campus</a:t>
            </a:r>
          </a:p>
          <a:p>
            <a:pPr marL="342900" indent="-342900"/>
            <a:endParaRPr lang="en-US" dirty="0"/>
          </a:p>
          <a:p>
            <a:r>
              <a:rPr lang="en-US" dirty="0"/>
              <a:t>Black students, as compared to non black students, are more likely to report bias and discrimination has negatively impacted their emotional well-being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3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674714"/>
            <a:ext cx="8331200" cy="845736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Recognize: When to Refer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45" y="1377864"/>
            <a:ext cx="8054235" cy="4600664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dirty="0"/>
              <a:t>When you see signs of distress: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Isolation, or in the pandemic, disconnection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Change in behavior, mood, or self-regulation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Swollen or red eyes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Hyperactive mood or speech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Depressed or lethargic mood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Anger or acting out (exaggerated emotional response)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Making others feel upset/concerned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Problem behaviors are interfering with functioning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Suicidal or homicidal statements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3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How to Bring up a Counseling Referral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2005445"/>
            <a:ext cx="8465416" cy="4496957"/>
          </a:xfrm>
        </p:spPr>
        <p:txBody>
          <a:bodyPr/>
          <a:lstStyle/>
          <a:p>
            <a:r>
              <a:rPr lang="en-US" altLang="en-US" dirty="0"/>
              <a:t>Reflect their distress using their language or non-judgmental terms.  </a:t>
            </a:r>
          </a:p>
          <a:p>
            <a:r>
              <a:rPr lang="en-US" altLang="en-US" dirty="0"/>
              <a:t>“STRESS” is generally acceptable.</a:t>
            </a:r>
          </a:p>
          <a:p>
            <a:r>
              <a:rPr lang="en-US" altLang="en-US" dirty="0"/>
              <a:t>“Have you ever thought of talking to someone about _____?  </a:t>
            </a:r>
          </a:p>
          <a:p>
            <a:r>
              <a:rPr lang="en-US" altLang="en-US" dirty="0"/>
              <a:t>Did you know we have free counseling on campus?”  </a:t>
            </a:r>
          </a:p>
          <a:p>
            <a:r>
              <a:rPr lang="en-US" altLang="en-US" dirty="0"/>
              <a:t>“I know some people who could really help you with_____.  </a:t>
            </a:r>
          </a:p>
          <a:p>
            <a:r>
              <a:rPr lang="en-US" altLang="en-US" dirty="0"/>
              <a:t>The staff at UHS are really good/skilled at…”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791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Ways to “Sell” a Referral</a:t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b="1" dirty="0">
                <a:cs typeface="Times New Roman" panose="02020603050405020304" pitchFamily="18" charset="0"/>
              </a:rPr>
              <a:t>How about if you try it?</a:t>
            </a:r>
            <a:r>
              <a:rPr lang="en-US" altLang="en-US" dirty="0">
                <a:cs typeface="Times New Roman" panose="02020603050405020304" pitchFamily="18" charset="0"/>
              </a:rPr>
              <a:t> “You could just go for a first meeting and check it out, see if you like it.”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b="1" dirty="0">
                <a:cs typeface="Times New Roman" panose="02020603050405020304" pitchFamily="18" charset="0"/>
              </a:rPr>
              <a:t>Free:</a:t>
            </a:r>
            <a:r>
              <a:rPr lang="en-US" altLang="en-US" dirty="0">
                <a:cs typeface="Times New Roman" panose="02020603050405020304" pitchFamily="18" charset="0"/>
              </a:rPr>
              <a:t> “It’s free!  You’ve paid for it with your Health Fee, so hey, you might as well use it.”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b="1" dirty="0">
                <a:cs typeface="Times New Roman" panose="02020603050405020304" pitchFamily="18" charset="0"/>
              </a:rPr>
              <a:t>Safe Place:</a:t>
            </a:r>
            <a:r>
              <a:rPr lang="en-US" altLang="en-US" dirty="0">
                <a:cs typeface="Times New Roman" panose="02020603050405020304" pitchFamily="18" charset="0"/>
              </a:rPr>
              <a:t> “It’s a totally confidential, safe place to talk about stuff.  It’s good to share with someone who’s not biased and it won’t get back to anyone.”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b="1" dirty="0">
                <a:cs typeface="Times New Roman" panose="02020603050405020304" pitchFamily="18" charset="0"/>
              </a:rPr>
              <a:t>Support:</a:t>
            </a:r>
            <a:r>
              <a:rPr lang="en-US" altLang="en-US" dirty="0">
                <a:cs typeface="Times New Roman" panose="02020603050405020304" pitchFamily="18" charset="0"/>
              </a:rPr>
              <a:t> “If you want I’ll go with you and introduce you, or you can bring a friend.”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638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C00000"/>
                </a:solidFill>
              </a:rPr>
              <a:t>“Check” the referral </a:t>
            </a:r>
            <a:br>
              <a:rPr lang="en-US" altLang="en-US" dirty="0">
                <a:solidFill>
                  <a:srgbClr val="C00000"/>
                </a:solidFill>
              </a:rPr>
            </a:br>
            <a:r>
              <a:rPr lang="en-US" altLang="en-US" dirty="0">
                <a:solidFill>
                  <a:srgbClr val="C00000"/>
                </a:solidFill>
              </a:rPr>
              <a:t>for student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2436814"/>
            <a:ext cx="8331200" cy="4208463"/>
          </a:xfrm>
        </p:spPr>
        <p:txBody>
          <a:bodyPr/>
          <a:lstStyle/>
          <a:p>
            <a:r>
              <a:rPr lang="en-US" altLang="en-US" dirty="0"/>
              <a:t>Notice body language and tone.</a:t>
            </a:r>
          </a:p>
          <a:p>
            <a:r>
              <a:rPr lang="en-US" altLang="en-US" dirty="0"/>
              <a:t>Ask: “What do you think about going to UHS?”.</a:t>
            </a:r>
          </a:p>
          <a:p>
            <a:r>
              <a:rPr lang="en-US" altLang="en-US" dirty="0"/>
              <a:t>Ask: “Could you see yourself going to the Counseling Center?”</a:t>
            </a:r>
          </a:p>
          <a:p>
            <a:r>
              <a:rPr lang="en-US" altLang="en-US" dirty="0"/>
              <a:t>“Is there anything that would stop you from going to UHS?”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32133"/>
      </p:ext>
    </p:extLst>
  </p:cSld>
  <p:clrMapOvr>
    <a:masterClrMapping/>
  </p:clrMapOvr>
</p:sld>
</file>

<file path=ppt/theme/theme1.xml><?xml version="1.0" encoding="utf-8"?>
<a:theme xmlns:a="http://schemas.openxmlformats.org/drawingml/2006/main" name="images_design_P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igma" id="{6565CA90-6E4E-4553-A5C4-6643F0274FD6}" vid="{705F15C8-E1C4-4BFF-859D-059F06D986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Stigma</Template>
  <TotalTime>5873</TotalTime>
  <Words>1224</Words>
  <Application>Microsoft Office PowerPoint</Application>
  <PresentationFormat>On-screen Show (4:3)</PresentationFormat>
  <Paragraphs>169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Helvetica</vt:lpstr>
      <vt:lpstr>News Gothic MT</vt:lpstr>
      <vt:lpstr>images_design_PC</vt:lpstr>
      <vt:lpstr>Red Folder Plus</vt:lpstr>
      <vt:lpstr>Common Presenting Issues on Campus </vt:lpstr>
      <vt:lpstr>National College Health Assessment Data UW-Madison (Spring 2015)</vt:lpstr>
      <vt:lpstr>National College Health Assessment Data UW-Madison (Spring 2015)</vt:lpstr>
      <vt:lpstr>Healthy Minds Data UW-Madison (Spring 2016) SOC/Underrepresented Populations at UW-Madison</vt:lpstr>
      <vt:lpstr>Recognize: When to Refer</vt:lpstr>
      <vt:lpstr>How to Bring up a Counseling Referral </vt:lpstr>
      <vt:lpstr>Ways to “Sell” a Referral </vt:lpstr>
      <vt:lpstr>“Check” the referral  for student reaction</vt:lpstr>
      <vt:lpstr>Issues Impacting Access</vt:lpstr>
      <vt:lpstr>Managing Crises</vt:lpstr>
      <vt:lpstr>Possible Suicidal/ Homicidal References</vt:lpstr>
      <vt:lpstr>Possible Suicidal/ Homicidal References</vt:lpstr>
      <vt:lpstr>Crisis Response</vt:lpstr>
      <vt:lpstr>The “Other Side” of a Referral</vt:lpstr>
      <vt:lpstr>MENTAL HEALTH SERVICES</vt:lpstr>
      <vt:lpstr>OTHER SERVICES</vt:lpstr>
      <vt:lpstr>ACCESSING SERVICES</vt:lpstr>
      <vt:lpstr>PowerPoint Presentation</vt:lpstr>
      <vt:lpstr>Accessing Survivor Services</vt:lpstr>
      <vt:lpstr>PowerPoint Presentation</vt:lpstr>
    </vt:vector>
  </TitlesOfParts>
  <Company>University Health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Awareness and Stigma</dc:title>
  <dc:creator>Gautt, Danielle</dc:creator>
  <cp:lastModifiedBy>Hanson, Bjorn</cp:lastModifiedBy>
  <cp:revision>27</cp:revision>
  <dcterms:created xsi:type="dcterms:W3CDTF">2017-02-28T21:08:56Z</dcterms:created>
  <dcterms:modified xsi:type="dcterms:W3CDTF">2020-11-20T18:52:33Z</dcterms:modified>
</cp:coreProperties>
</file>